
<file path=[Content_Types].xml><?xml version="1.0" encoding="utf-8"?>
<Types xmlns="http://schemas.openxmlformats.org/package/2006/content-types">
  <Default Extension="bmp" ContentType="image/bmp"/>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60" r:id="rId5"/>
    <p:sldId id="259" r:id="rId6"/>
    <p:sldId id="261" r:id="rId7"/>
    <p:sldId id="262" r:id="rId8"/>
    <p:sldId id="263"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3219F9-54E3-4F14-B9EA-31B9E78C0233}" v="1" dt="2021-05-19T19:10:42.6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irley Stewart" userId="c0edebd56eaafa1a" providerId="LiveId" clId="{3C3219F9-54E3-4F14-B9EA-31B9E78C0233}"/>
    <pc:docChg chg="custSel modSld">
      <pc:chgData name="Shirley Stewart" userId="c0edebd56eaafa1a" providerId="LiveId" clId="{3C3219F9-54E3-4F14-B9EA-31B9E78C0233}" dt="2021-05-21T19:37:20.723" v="40" actId="20577"/>
      <pc:docMkLst>
        <pc:docMk/>
      </pc:docMkLst>
      <pc:sldChg chg="modSp mod">
        <pc:chgData name="Shirley Stewart" userId="c0edebd56eaafa1a" providerId="LiveId" clId="{3C3219F9-54E3-4F14-B9EA-31B9E78C0233}" dt="2021-05-19T19:10:39.452" v="7" actId="2"/>
        <pc:sldMkLst>
          <pc:docMk/>
          <pc:sldMk cId="880038153" sldId="257"/>
        </pc:sldMkLst>
        <pc:spChg chg="mod">
          <ac:chgData name="Shirley Stewart" userId="c0edebd56eaafa1a" providerId="LiveId" clId="{3C3219F9-54E3-4F14-B9EA-31B9E78C0233}" dt="2021-05-19T19:10:39.452" v="7" actId="2"/>
          <ac:spMkLst>
            <pc:docMk/>
            <pc:sldMk cId="880038153" sldId="257"/>
            <ac:spMk id="3" creationId="{54E1DB5F-349C-42D5-9CBC-33C841072DA8}"/>
          </ac:spMkLst>
        </pc:spChg>
      </pc:sldChg>
      <pc:sldChg chg="modSp mod">
        <pc:chgData name="Shirley Stewart" userId="c0edebd56eaafa1a" providerId="LiveId" clId="{3C3219F9-54E3-4F14-B9EA-31B9E78C0233}" dt="2021-05-19T19:11:02.198" v="9" actId="2"/>
        <pc:sldMkLst>
          <pc:docMk/>
          <pc:sldMk cId="2319534008" sldId="258"/>
        </pc:sldMkLst>
        <pc:spChg chg="mod">
          <ac:chgData name="Shirley Stewart" userId="c0edebd56eaafa1a" providerId="LiveId" clId="{3C3219F9-54E3-4F14-B9EA-31B9E78C0233}" dt="2021-05-19T19:11:02.198" v="9" actId="2"/>
          <ac:spMkLst>
            <pc:docMk/>
            <pc:sldMk cId="2319534008" sldId="258"/>
            <ac:spMk id="3" creationId="{C3E70C01-46F1-415E-A8D6-2BC9EB6A1CC6}"/>
          </ac:spMkLst>
        </pc:spChg>
      </pc:sldChg>
      <pc:sldChg chg="modSp mod">
        <pc:chgData name="Shirley Stewart" userId="c0edebd56eaafa1a" providerId="LiveId" clId="{3C3219F9-54E3-4F14-B9EA-31B9E78C0233}" dt="2021-05-21T19:31:25.468" v="34" actId="20577"/>
        <pc:sldMkLst>
          <pc:docMk/>
          <pc:sldMk cId="1163333011" sldId="260"/>
        </pc:sldMkLst>
        <pc:spChg chg="mod">
          <ac:chgData name="Shirley Stewart" userId="c0edebd56eaafa1a" providerId="LiveId" clId="{3C3219F9-54E3-4F14-B9EA-31B9E78C0233}" dt="2021-05-21T19:31:25.468" v="34" actId="20577"/>
          <ac:spMkLst>
            <pc:docMk/>
            <pc:sldMk cId="1163333011" sldId="260"/>
            <ac:spMk id="4" creationId="{2F142D99-B9F7-4724-AAB7-34822F196305}"/>
          </ac:spMkLst>
        </pc:spChg>
      </pc:sldChg>
      <pc:sldChg chg="modSp mod">
        <pc:chgData name="Shirley Stewart" userId="c0edebd56eaafa1a" providerId="LiveId" clId="{3C3219F9-54E3-4F14-B9EA-31B9E78C0233}" dt="2021-05-21T19:37:20.723" v="40" actId="20577"/>
        <pc:sldMkLst>
          <pc:docMk/>
          <pc:sldMk cId="2195925245" sldId="267"/>
        </pc:sldMkLst>
        <pc:spChg chg="mod">
          <ac:chgData name="Shirley Stewart" userId="c0edebd56eaafa1a" providerId="LiveId" clId="{3C3219F9-54E3-4F14-B9EA-31B9E78C0233}" dt="2021-05-21T19:37:20.723" v="40" actId="20577"/>
          <ac:spMkLst>
            <pc:docMk/>
            <pc:sldMk cId="2195925245" sldId="267"/>
            <ac:spMk id="4" creationId="{E978C012-ADB9-46FC-BB88-8D2D268CF406}"/>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5/21/2021</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5/21/2021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5/21/2021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5/21/2021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5/21/2021</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5/21/2021</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5/21/2021</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5/21/2021</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5/21/2021</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5/21/2021</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5/21/2021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5/21/2021</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3EDAB-D1D3-43DD-BB29-E1BC88D40554}"/>
              </a:ext>
            </a:extLst>
          </p:cNvPr>
          <p:cNvSpPr>
            <a:spLocks noGrp="1"/>
          </p:cNvSpPr>
          <p:nvPr>
            <p:ph type="ctrTitle"/>
          </p:nvPr>
        </p:nvSpPr>
        <p:spPr/>
        <p:txBody>
          <a:bodyPr/>
          <a:lstStyle/>
          <a:p>
            <a:r>
              <a:rPr lang="en-US" dirty="0"/>
              <a:t>Pentecost</a:t>
            </a:r>
          </a:p>
        </p:txBody>
      </p:sp>
      <p:sp>
        <p:nvSpPr>
          <p:cNvPr id="3" name="Subtitle 2">
            <a:extLst>
              <a:ext uri="{FF2B5EF4-FFF2-40B4-BE49-F238E27FC236}">
                <a16:creationId xmlns:a16="http://schemas.microsoft.com/office/drawing/2014/main" id="{01F010DD-C89D-4BAC-AA53-EF465E2AAF12}"/>
              </a:ext>
            </a:extLst>
          </p:cNvPr>
          <p:cNvSpPr>
            <a:spLocks noGrp="1"/>
          </p:cNvSpPr>
          <p:nvPr>
            <p:ph type="subTitle" idx="1"/>
          </p:nvPr>
        </p:nvSpPr>
        <p:spPr/>
        <p:txBody>
          <a:bodyPr/>
          <a:lstStyle/>
          <a:p>
            <a:r>
              <a:rPr lang="en-US" dirty="0"/>
              <a:t>Acts 2:1</a:t>
            </a:r>
          </a:p>
        </p:txBody>
      </p:sp>
      <p:pic>
        <p:nvPicPr>
          <p:cNvPr id="5" name="Picture 4">
            <a:extLst>
              <a:ext uri="{FF2B5EF4-FFF2-40B4-BE49-F238E27FC236}">
                <a16:creationId xmlns:a16="http://schemas.microsoft.com/office/drawing/2014/main" id="{7EAE4A6E-DE19-411A-BFB1-6CF5F41CD74F}"/>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75585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DE60F-82E9-449F-8901-C98E1F67FC4F}"/>
              </a:ext>
            </a:extLst>
          </p:cNvPr>
          <p:cNvSpPr>
            <a:spLocks noGrp="1"/>
          </p:cNvSpPr>
          <p:nvPr>
            <p:ph type="title"/>
          </p:nvPr>
        </p:nvSpPr>
        <p:spPr/>
        <p:txBody>
          <a:bodyPr/>
          <a:lstStyle/>
          <a:p>
            <a:pPr marL="685800" indent="-685800" algn="ctr">
              <a:buFont typeface="Wingdings" panose="05000000000000000000" pitchFamily="2" charset="2"/>
              <a:buChar char="v"/>
            </a:pPr>
            <a:r>
              <a:rPr lang="en-US" dirty="0"/>
              <a:t>Connections</a:t>
            </a:r>
          </a:p>
        </p:txBody>
      </p:sp>
      <p:sp>
        <p:nvSpPr>
          <p:cNvPr id="3" name="Content Placeholder 2">
            <a:extLst>
              <a:ext uri="{FF2B5EF4-FFF2-40B4-BE49-F238E27FC236}">
                <a16:creationId xmlns:a16="http://schemas.microsoft.com/office/drawing/2014/main" id="{7D04C4E2-CF7C-4BF9-A1A6-B075FB842D5B}"/>
              </a:ext>
            </a:extLst>
          </p:cNvPr>
          <p:cNvSpPr>
            <a:spLocks noGrp="1"/>
          </p:cNvSpPr>
          <p:nvPr>
            <p:ph idx="1"/>
          </p:nvPr>
        </p:nvSpPr>
        <p:spPr/>
        <p:txBody>
          <a:bodyPr>
            <a:normAutofit lnSpcReduction="10000"/>
          </a:bodyPr>
          <a:lstStyle/>
          <a:p>
            <a:pPr>
              <a:buFont typeface="Wingdings" panose="05000000000000000000" pitchFamily="2" charset="2"/>
              <a:buChar char="v"/>
            </a:pPr>
            <a:r>
              <a:rPr lang="en-US" dirty="0"/>
              <a:t> Lawson called the women missionaries to distinguish them from women preachers in the PAW</a:t>
            </a:r>
          </a:p>
          <a:p>
            <a:pPr>
              <a:buFont typeface="Wingdings" panose="05000000000000000000" pitchFamily="2" charset="2"/>
              <a:buChar char="v"/>
            </a:pPr>
            <a:r>
              <a:rPr lang="en-US" dirty="0"/>
              <a:t>In 1925, Lawson founded Rehoboth Church in Columbus, Ohio after a disagreement with Elder Carl Smith over women preachers and marriage and divorce</a:t>
            </a:r>
          </a:p>
          <a:p>
            <a:pPr>
              <a:buFont typeface="Wingdings" panose="05000000000000000000" pitchFamily="2" charset="2"/>
              <a:buChar char="v"/>
            </a:pPr>
            <a:r>
              <a:rPr lang="en-US" dirty="0"/>
              <a:t>In 1923. International Missionary Society was started with Mother Elizabeth Brown as president.</a:t>
            </a:r>
          </a:p>
          <a:p>
            <a:pPr>
              <a:buFont typeface="Wingdings" panose="05000000000000000000" pitchFamily="2" charset="2"/>
              <a:buChar char="v"/>
            </a:pPr>
            <a:r>
              <a:rPr lang="en-US" dirty="0"/>
              <a:t>Church of Christ Bible Institute was established for spiritual training of the saints.</a:t>
            </a:r>
          </a:p>
          <a:p>
            <a:pPr>
              <a:buFont typeface="Wingdings" panose="05000000000000000000" pitchFamily="2" charset="2"/>
              <a:buChar char="v"/>
            </a:pPr>
            <a:r>
              <a:rPr lang="en-US" dirty="0"/>
              <a:t>Bishop Sherrod Johnson leaves the organization in 1930. He started The United Church of the Lord Jesus Christ.</a:t>
            </a:r>
          </a:p>
          <a:p>
            <a:pPr>
              <a:buFont typeface="Wingdings" panose="05000000000000000000" pitchFamily="2" charset="2"/>
              <a:buChar char="v"/>
            </a:pPr>
            <a:r>
              <a:rPr lang="en-US" dirty="0"/>
              <a:t>In what is categorized as “The Big Split” Bishop Smallwood Williams and others left the organization in 1957. Smallwood started Bible Way Church of the Lord Jesus Christ, World Wide, Inc.</a:t>
            </a:r>
          </a:p>
        </p:txBody>
      </p:sp>
    </p:spTree>
    <p:extLst>
      <p:ext uri="{BB962C8B-B14F-4D97-AF65-F5344CB8AC3E}">
        <p14:creationId xmlns:p14="http://schemas.microsoft.com/office/powerpoint/2010/main" val="1630292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16A5E-32FA-4ECF-A01D-2B9BF8207B08}"/>
              </a:ext>
            </a:extLst>
          </p:cNvPr>
          <p:cNvSpPr>
            <a:spLocks noGrp="1"/>
          </p:cNvSpPr>
          <p:nvPr>
            <p:ph type="title"/>
          </p:nvPr>
        </p:nvSpPr>
        <p:spPr/>
        <p:txBody>
          <a:bodyPr/>
          <a:lstStyle/>
          <a:p>
            <a:r>
              <a:rPr lang="en-US" dirty="0"/>
              <a:t>From the Upper Room to NOW!</a:t>
            </a:r>
          </a:p>
        </p:txBody>
      </p:sp>
      <p:sp>
        <p:nvSpPr>
          <p:cNvPr id="4" name="Text Placeholder 3">
            <a:extLst>
              <a:ext uri="{FF2B5EF4-FFF2-40B4-BE49-F238E27FC236}">
                <a16:creationId xmlns:a16="http://schemas.microsoft.com/office/drawing/2014/main" id="{E978C012-ADB9-46FC-BB88-8D2D268CF406}"/>
              </a:ext>
            </a:extLst>
          </p:cNvPr>
          <p:cNvSpPr>
            <a:spLocks noGrp="1"/>
          </p:cNvSpPr>
          <p:nvPr>
            <p:ph type="body" sz="half" idx="2"/>
          </p:nvPr>
        </p:nvSpPr>
        <p:spPr>
          <a:xfrm>
            <a:off x="9296400" y="2286000"/>
            <a:ext cx="2432304" cy="3968496"/>
          </a:xfrm>
        </p:spPr>
        <p:txBody>
          <a:bodyPr>
            <a:normAutofit/>
          </a:bodyPr>
          <a:lstStyle/>
          <a:p>
            <a:r>
              <a:rPr lang="en-US" dirty="0"/>
              <a:t>Greater Emmanuel Temple Holy Ghost filled members are a  living witness of the Pentecost experience.</a:t>
            </a:r>
          </a:p>
          <a:p>
            <a:r>
              <a:rPr lang="en-US" dirty="0"/>
              <a:t>Please view the video on Richard Clarence Lawson on Facebook under the COOLJC group page </a:t>
            </a:r>
            <a:r>
              <a:rPr lang="en-US"/>
              <a:t>Founder’s Day 2021</a:t>
            </a:r>
            <a:endParaRPr lang="en-US" dirty="0"/>
          </a:p>
        </p:txBody>
      </p:sp>
      <p:pic>
        <p:nvPicPr>
          <p:cNvPr id="10" name="Picture Placeholder 9">
            <a:extLst>
              <a:ext uri="{FF2B5EF4-FFF2-40B4-BE49-F238E27FC236}">
                <a16:creationId xmlns:a16="http://schemas.microsoft.com/office/drawing/2014/main" id="{CEFB3B84-9869-4495-AA91-D0624E367998}"/>
              </a:ext>
            </a:extLst>
          </p:cNvPr>
          <p:cNvPicPr>
            <a:picLocks noGrp="1" noChangeAspect="1"/>
          </p:cNvPicPr>
          <p:nvPr>
            <p:ph type="pic" idx="1"/>
          </p:nvPr>
        </p:nvPicPr>
        <p:blipFill>
          <a:blip r:embed="rId2"/>
          <a:srcRect l="16306" r="16306"/>
          <a:stretch>
            <a:fillRect/>
          </a:stretch>
        </p:blipFill>
        <p:spPr/>
      </p:pic>
    </p:spTree>
    <p:extLst>
      <p:ext uri="{BB962C8B-B14F-4D97-AF65-F5344CB8AC3E}">
        <p14:creationId xmlns:p14="http://schemas.microsoft.com/office/powerpoint/2010/main" val="219592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D953A-8133-40BA-8928-E19C94281F18}"/>
              </a:ext>
            </a:extLst>
          </p:cNvPr>
          <p:cNvSpPr>
            <a:spLocks noGrp="1"/>
          </p:cNvSpPr>
          <p:nvPr>
            <p:ph type="title"/>
          </p:nvPr>
        </p:nvSpPr>
        <p:spPr/>
        <p:txBody>
          <a:bodyPr/>
          <a:lstStyle/>
          <a:p>
            <a:pPr algn="ctr"/>
            <a:r>
              <a:rPr lang="en-US" dirty="0"/>
              <a:t>Pentecost</a:t>
            </a:r>
          </a:p>
        </p:txBody>
      </p:sp>
      <p:sp>
        <p:nvSpPr>
          <p:cNvPr id="3" name="Content Placeholder 2">
            <a:extLst>
              <a:ext uri="{FF2B5EF4-FFF2-40B4-BE49-F238E27FC236}">
                <a16:creationId xmlns:a16="http://schemas.microsoft.com/office/drawing/2014/main" id="{54E1DB5F-349C-42D5-9CBC-33C841072DA8}"/>
              </a:ext>
            </a:extLst>
          </p:cNvPr>
          <p:cNvSpPr>
            <a:spLocks noGrp="1"/>
          </p:cNvSpPr>
          <p:nvPr>
            <p:ph idx="1"/>
          </p:nvPr>
        </p:nvSpPr>
        <p:spPr/>
        <p:txBody>
          <a:bodyPr/>
          <a:lstStyle/>
          <a:p>
            <a:pPr>
              <a:buFont typeface="Wingdings" panose="05000000000000000000" pitchFamily="2" charset="2"/>
              <a:buChar char="v"/>
            </a:pPr>
            <a:r>
              <a:rPr lang="en-US" dirty="0"/>
              <a:t>Means 50</a:t>
            </a:r>
            <a:r>
              <a:rPr lang="en-US" baseline="30000" dirty="0"/>
              <a:t>th</a:t>
            </a:r>
            <a:endParaRPr lang="en-US" dirty="0"/>
          </a:p>
          <a:p>
            <a:pPr>
              <a:buFont typeface="Wingdings" panose="05000000000000000000" pitchFamily="2" charset="2"/>
              <a:buChar char="v"/>
            </a:pPr>
            <a:r>
              <a:rPr lang="en-US" dirty="0"/>
              <a:t>Other names- Feast of Firstfruits, Feast of Harvest , Feast of  Weeks</a:t>
            </a:r>
          </a:p>
          <a:p>
            <a:pPr>
              <a:buFont typeface="Wingdings" panose="05000000000000000000" pitchFamily="2" charset="2"/>
              <a:buChar char="v"/>
            </a:pPr>
            <a:r>
              <a:rPr lang="en-US" dirty="0"/>
              <a:t>50 days after Easter</a:t>
            </a:r>
          </a:p>
          <a:p>
            <a:pPr>
              <a:buFont typeface="Wingdings" panose="05000000000000000000" pitchFamily="2" charset="2"/>
              <a:buChar char="v"/>
            </a:pPr>
            <a:r>
              <a:rPr lang="en-US" dirty="0"/>
              <a:t>Jesus Christ is considered the first of firstfruits.</a:t>
            </a:r>
          </a:p>
          <a:p>
            <a:pPr>
              <a:buFont typeface="Wingdings" panose="05000000000000000000" pitchFamily="2" charset="2"/>
              <a:buChar char="v"/>
            </a:pPr>
            <a:r>
              <a:rPr lang="en-US" dirty="0"/>
              <a:t>The Feast of Pentecost was a Jewish celebration under the old covenant which was a foreshadow of the outpouring of the Holy Ghost</a:t>
            </a:r>
          </a:p>
          <a:p>
            <a:pPr>
              <a:buFont typeface="Wingdings" panose="05000000000000000000" pitchFamily="2" charset="2"/>
              <a:buChar char="v"/>
            </a:pPr>
            <a:r>
              <a:rPr lang="en-US" dirty="0"/>
              <a:t>The New Testament church was ushered in with the Upper Room experience with the 120 receiving the Holy Ghost</a:t>
            </a:r>
          </a:p>
          <a:p>
            <a:pPr>
              <a:buFont typeface="Wingdings" panose="05000000000000000000" pitchFamily="2" charset="2"/>
              <a:buChar char="v"/>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880038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5EFB6-B0F7-4F17-8C1E-1BD4494B1E77}"/>
              </a:ext>
            </a:extLst>
          </p:cNvPr>
          <p:cNvSpPr>
            <a:spLocks noGrp="1"/>
          </p:cNvSpPr>
          <p:nvPr>
            <p:ph type="title"/>
          </p:nvPr>
        </p:nvSpPr>
        <p:spPr/>
        <p:txBody>
          <a:bodyPr/>
          <a:lstStyle/>
          <a:p>
            <a:pPr algn="ctr"/>
            <a:r>
              <a:rPr lang="en-US" dirty="0"/>
              <a:t>Who was there?</a:t>
            </a:r>
          </a:p>
        </p:txBody>
      </p:sp>
      <p:sp>
        <p:nvSpPr>
          <p:cNvPr id="3" name="Content Placeholder 2">
            <a:extLst>
              <a:ext uri="{FF2B5EF4-FFF2-40B4-BE49-F238E27FC236}">
                <a16:creationId xmlns:a16="http://schemas.microsoft.com/office/drawing/2014/main" id="{C3E70C01-46F1-415E-A8D6-2BC9EB6A1CC6}"/>
              </a:ext>
            </a:extLst>
          </p:cNvPr>
          <p:cNvSpPr>
            <a:spLocks noGrp="1"/>
          </p:cNvSpPr>
          <p:nvPr>
            <p:ph idx="1"/>
          </p:nvPr>
        </p:nvSpPr>
        <p:spPr/>
        <p:txBody>
          <a:bodyPr/>
          <a:lstStyle/>
          <a:p>
            <a:pPr>
              <a:buFont typeface="Wingdings" panose="05000000000000000000" pitchFamily="2" charset="2"/>
              <a:buChar char="v"/>
            </a:pPr>
            <a:r>
              <a:rPr lang="en-US" dirty="0"/>
              <a:t>Jews who worked and brought in the harvest under the old covenant.</a:t>
            </a:r>
          </a:p>
          <a:p>
            <a:pPr>
              <a:buFont typeface="Wingdings" panose="05000000000000000000" pitchFamily="2" charset="2"/>
              <a:buChar char="v"/>
            </a:pPr>
            <a:r>
              <a:rPr lang="en-US" dirty="0"/>
              <a:t>About120 people (Acts 1:15), theologians believe that is the number required to assemble a Jewish Council . The apostles including Mattthias who replaced Judas. </a:t>
            </a:r>
          </a:p>
          <a:p>
            <a:pPr>
              <a:buFont typeface="Wingdings" panose="05000000000000000000" pitchFamily="2" charset="2"/>
              <a:buChar char="v"/>
            </a:pPr>
            <a:r>
              <a:rPr lang="en-US" dirty="0"/>
              <a:t>The other people who heard the Upper Room group “ Jews, devout men, out of every nation under heaven” Acts 2:5</a:t>
            </a:r>
          </a:p>
          <a:p>
            <a:pPr>
              <a:buFont typeface="Wingdings" panose="05000000000000000000" pitchFamily="2" charset="2"/>
              <a:buChar char="v"/>
            </a:pPr>
            <a:r>
              <a:rPr lang="en-US" dirty="0"/>
              <a:t>The disciples were accused of being drunk despite those in attendance hearing praises to God in their native tongue.</a:t>
            </a:r>
          </a:p>
          <a:p>
            <a:pPr>
              <a:buFont typeface="Wingdings" panose="05000000000000000000" pitchFamily="2" charset="2"/>
              <a:buChar char="v"/>
            </a:pPr>
            <a:r>
              <a:rPr lang="en-US" dirty="0"/>
              <a:t>Apostle Peter responded that it was only 9 AM (third hour of the day). He preached the words spoken by the Prophet Joel. His powerful message yielded a mega church of the day 3000 souls were added unto the church.</a:t>
            </a:r>
          </a:p>
        </p:txBody>
      </p:sp>
    </p:spTree>
    <p:extLst>
      <p:ext uri="{BB962C8B-B14F-4D97-AF65-F5344CB8AC3E}">
        <p14:creationId xmlns:p14="http://schemas.microsoft.com/office/powerpoint/2010/main" val="2319534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AA027-E45F-4761-818F-0AFF63F8817B}"/>
              </a:ext>
            </a:extLst>
          </p:cNvPr>
          <p:cNvSpPr>
            <a:spLocks noGrp="1"/>
          </p:cNvSpPr>
          <p:nvPr>
            <p:ph type="title"/>
          </p:nvPr>
        </p:nvSpPr>
        <p:spPr/>
        <p:txBody>
          <a:bodyPr/>
          <a:lstStyle/>
          <a:p>
            <a:r>
              <a:rPr lang="en-US" dirty="0"/>
              <a:t>Charles F. Parham (1873-1929)</a:t>
            </a:r>
          </a:p>
        </p:txBody>
      </p:sp>
      <p:pic>
        <p:nvPicPr>
          <p:cNvPr id="6" name="Picture Placeholder 5">
            <a:extLst>
              <a:ext uri="{FF2B5EF4-FFF2-40B4-BE49-F238E27FC236}">
                <a16:creationId xmlns:a16="http://schemas.microsoft.com/office/drawing/2014/main" id="{3AAF551C-FCF4-4282-B6E9-A28F7F7AE446}"/>
              </a:ext>
            </a:extLst>
          </p:cNvPr>
          <p:cNvPicPr>
            <a:picLocks noGrp="1" noChangeAspect="1"/>
          </p:cNvPicPr>
          <p:nvPr>
            <p:ph type="pic" idx="1"/>
          </p:nvPr>
        </p:nvPicPr>
        <p:blipFill>
          <a:blip r:embed="rId2"/>
          <a:srcRect t="681" b="681"/>
          <a:stretch>
            <a:fillRect/>
          </a:stretch>
        </p:blipFill>
        <p:spPr/>
      </p:pic>
      <p:sp>
        <p:nvSpPr>
          <p:cNvPr id="4" name="Text Placeholder 3">
            <a:extLst>
              <a:ext uri="{FF2B5EF4-FFF2-40B4-BE49-F238E27FC236}">
                <a16:creationId xmlns:a16="http://schemas.microsoft.com/office/drawing/2014/main" id="{2F142D99-B9F7-4724-AAB7-34822F196305}"/>
              </a:ext>
            </a:extLst>
          </p:cNvPr>
          <p:cNvSpPr>
            <a:spLocks noGrp="1"/>
          </p:cNvSpPr>
          <p:nvPr>
            <p:ph type="body" sz="half" idx="2"/>
          </p:nvPr>
        </p:nvSpPr>
        <p:spPr/>
        <p:txBody>
          <a:bodyPr>
            <a:normAutofit fontScale="92500"/>
          </a:bodyPr>
          <a:lstStyle/>
          <a:p>
            <a:endParaRPr lang="en-US" dirty="0"/>
          </a:p>
          <a:p>
            <a:r>
              <a:rPr lang="en-US" dirty="0"/>
              <a:t>William Seymour worked with Charles Parham. In spreading the message of the Holy Ghost and speaking in tongues. He is considered by some historians to be the Father of the Apostolic Movement. Seymour attended his bible school in Houston, Texas. He was greatly influenced by his teachings. They both believed in evangelizing the world for Christ’s return.</a:t>
            </a:r>
          </a:p>
        </p:txBody>
      </p:sp>
    </p:spTree>
    <p:extLst>
      <p:ext uri="{BB962C8B-B14F-4D97-AF65-F5344CB8AC3E}">
        <p14:creationId xmlns:p14="http://schemas.microsoft.com/office/powerpoint/2010/main" val="1163333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97F15-918C-4317-A09B-EE7DA94D4936}"/>
              </a:ext>
            </a:extLst>
          </p:cNvPr>
          <p:cNvSpPr>
            <a:spLocks noGrp="1"/>
          </p:cNvSpPr>
          <p:nvPr>
            <p:ph type="title"/>
          </p:nvPr>
        </p:nvSpPr>
        <p:spPr/>
        <p:txBody>
          <a:bodyPr/>
          <a:lstStyle/>
          <a:p>
            <a:r>
              <a:rPr lang="en-US" dirty="0"/>
              <a:t>Azusa Street Revival</a:t>
            </a:r>
            <a:br>
              <a:rPr lang="en-US" dirty="0"/>
            </a:br>
            <a:r>
              <a:rPr lang="en-US" dirty="0"/>
              <a:t>April 9,1906-1915</a:t>
            </a:r>
          </a:p>
        </p:txBody>
      </p:sp>
      <p:pic>
        <p:nvPicPr>
          <p:cNvPr id="6" name="Picture Placeholder 5">
            <a:extLst>
              <a:ext uri="{FF2B5EF4-FFF2-40B4-BE49-F238E27FC236}">
                <a16:creationId xmlns:a16="http://schemas.microsoft.com/office/drawing/2014/main" id="{DC33EC6B-00B1-4ECD-9DBD-63425CEF42CE}"/>
              </a:ext>
            </a:extLst>
          </p:cNvPr>
          <p:cNvPicPr>
            <a:picLocks noGrp="1" noChangeAspect="1"/>
          </p:cNvPicPr>
          <p:nvPr>
            <p:ph type="pic" idx="1"/>
          </p:nvPr>
        </p:nvPicPr>
        <p:blipFill>
          <a:blip r:embed="rId2"/>
          <a:srcRect l="12136" r="12136"/>
          <a:stretch>
            <a:fillRect/>
          </a:stretch>
        </p:blipFill>
        <p:spPr/>
      </p:pic>
      <p:sp>
        <p:nvSpPr>
          <p:cNvPr id="4" name="Text Placeholder 3">
            <a:extLst>
              <a:ext uri="{FF2B5EF4-FFF2-40B4-BE49-F238E27FC236}">
                <a16:creationId xmlns:a16="http://schemas.microsoft.com/office/drawing/2014/main" id="{DC992434-D2C3-4DD1-8041-7EFC6C101D71}"/>
              </a:ext>
            </a:extLst>
          </p:cNvPr>
          <p:cNvSpPr>
            <a:spLocks noGrp="1"/>
          </p:cNvSpPr>
          <p:nvPr>
            <p:ph type="body" sz="half" idx="2"/>
          </p:nvPr>
        </p:nvSpPr>
        <p:spPr/>
        <p:txBody>
          <a:bodyPr/>
          <a:lstStyle/>
          <a:p>
            <a:r>
              <a:rPr lang="en-US" dirty="0"/>
              <a:t>This revival was led by William J Seymour in Los Angeles , California. Azusa means lily. It is attributed to starting the Pentecostal Movement. The building used to be a former AME church building turned into a warehouse.</a:t>
            </a:r>
          </a:p>
        </p:txBody>
      </p:sp>
    </p:spTree>
    <p:extLst>
      <p:ext uri="{BB962C8B-B14F-4D97-AF65-F5344CB8AC3E}">
        <p14:creationId xmlns:p14="http://schemas.microsoft.com/office/powerpoint/2010/main" val="272827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12BCF-0C01-45DD-B076-9D3C438CDFE6}"/>
              </a:ext>
            </a:extLst>
          </p:cNvPr>
          <p:cNvSpPr>
            <a:spLocks noGrp="1"/>
          </p:cNvSpPr>
          <p:nvPr>
            <p:ph type="title"/>
          </p:nvPr>
        </p:nvSpPr>
        <p:spPr/>
        <p:txBody>
          <a:bodyPr/>
          <a:lstStyle/>
          <a:p>
            <a:r>
              <a:rPr lang="en-US" dirty="0"/>
              <a:t>Women and Men who did the work!</a:t>
            </a:r>
          </a:p>
        </p:txBody>
      </p:sp>
      <p:pic>
        <p:nvPicPr>
          <p:cNvPr id="6" name="Picture Placeholder 5">
            <a:extLst>
              <a:ext uri="{FF2B5EF4-FFF2-40B4-BE49-F238E27FC236}">
                <a16:creationId xmlns:a16="http://schemas.microsoft.com/office/drawing/2014/main" id="{15496432-897F-44E9-A394-A946CCFC42BE}"/>
              </a:ext>
            </a:extLst>
          </p:cNvPr>
          <p:cNvPicPr>
            <a:picLocks noGrp="1" noChangeAspect="1"/>
          </p:cNvPicPr>
          <p:nvPr>
            <p:ph type="pic" idx="1"/>
          </p:nvPr>
        </p:nvPicPr>
        <p:blipFill>
          <a:blip r:embed="rId2"/>
          <a:srcRect l="4383" r="4383"/>
          <a:stretch>
            <a:fillRect/>
          </a:stretch>
        </p:blipFill>
        <p:spPr/>
      </p:pic>
      <p:sp>
        <p:nvSpPr>
          <p:cNvPr id="4" name="Text Placeholder 3">
            <a:extLst>
              <a:ext uri="{FF2B5EF4-FFF2-40B4-BE49-F238E27FC236}">
                <a16:creationId xmlns:a16="http://schemas.microsoft.com/office/drawing/2014/main" id="{CA59A617-16B0-4703-B749-5807E2181BBE}"/>
              </a:ext>
            </a:extLst>
          </p:cNvPr>
          <p:cNvSpPr>
            <a:spLocks noGrp="1"/>
          </p:cNvSpPr>
          <p:nvPr>
            <p:ph type="body" sz="half" idx="2"/>
          </p:nvPr>
        </p:nvSpPr>
        <p:spPr/>
        <p:txBody>
          <a:bodyPr/>
          <a:lstStyle/>
          <a:p>
            <a:r>
              <a:rPr lang="en-US" dirty="0"/>
              <a:t>Lucy Farrow, who pastored the holiness church Seymour attended in Houston arranged for Seymour to attend bible classes under Parham. He was seated separate from the white students due to Jim Crow. </a:t>
            </a:r>
          </a:p>
          <a:p>
            <a:r>
              <a:rPr lang="en-US" dirty="0"/>
              <a:t>Yet, the Azusa Street mission consisted of a multiracial congregation at the beginning.</a:t>
            </a:r>
          </a:p>
          <a:p>
            <a:endParaRPr lang="en-US" dirty="0"/>
          </a:p>
          <a:p>
            <a:endParaRPr lang="en-US" dirty="0"/>
          </a:p>
        </p:txBody>
      </p:sp>
    </p:spTree>
    <p:extLst>
      <p:ext uri="{BB962C8B-B14F-4D97-AF65-F5344CB8AC3E}">
        <p14:creationId xmlns:p14="http://schemas.microsoft.com/office/powerpoint/2010/main" val="1927583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14602-48D0-4A41-803C-48EB29E01B33}"/>
              </a:ext>
            </a:extLst>
          </p:cNvPr>
          <p:cNvSpPr>
            <a:spLocks noGrp="1"/>
          </p:cNvSpPr>
          <p:nvPr>
            <p:ph type="title"/>
          </p:nvPr>
        </p:nvSpPr>
        <p:spPr/>
        <p:txBody>
          <a:bodyPr/>
          <a:lstStyle/>
          <a:p>
            <a:pPr algn="ctr"/>
            <a:r>
              <a:rPr lang="en-US" dirty="0"/>
              <a:t>Lessons from Azusa Street Mission</a:t>
            </a:r>
          </a:p>
        </p:txBody>
      </p:sp>
      <p:sp>
        <p:nvSpPr>
          <p:cNvPr id="3" name="Content Placeholder 2">
            <a:extLst>
              <a:ext uri="{FF2B5EF4-FFF2-40B4-BE49-F238E27FC236}">
                <a16:creationId xmlns:a16="http://schemas.microsoft.com/office/drawing/2014/main" id="{587DE485-A6B2-4FB2-93D2-381D48513D2C}"/>
              </a:ext>
            </a:extLst>
          </p:cNvPr>
          <p:cNvSpPr>
            <a:spLocks noGrp="1"/>
          </p:cNvSpPr>
          <p:nvPr>
            <p:ph idx="1"/>
          </p:nvPr>
        </p:nvSpPr>
        <p:spPr/>
        <p:txBody>
          <a:bodyPr/>
          <a:lstStyle/>
          <a:p>
            <a:pPr>
              <a:buFont typeface="Wingdings" panose="05000000000000000000" pitchFamily="2" charset="2"/>
              <a:buChar char="v"/>
            </a:pPr>
            <a:r>
              <a:rPr lang="en-US" dirty="0"/>
              <a:t>Despite Opposition preach the good news</a:t>
            </a:r>
          </a:p>
          <a:p>
            <a:pPr>
              <a:buFont typeface="Wingdings" panose="05000000000000000000" pitchFamily="2" charset="2"/>
              <a:buChar char="v"/>
            </a:pPr>
            <a:r>
              <a:rPr lang="en-US" dirty="0"/>
              <a:t>God is not a respecter of persons</a:t>
            </a:r>
          </a:p>
          <a:p>
            <a:pPr>
              <a:buFont typeface="Wingdings" panose="05000000000000000000" pitchFamily="2" charset="2"/>
              <a:buChar char="v"/>
            </a:pPr>
            <a:r>
              <a:rPr lang="en-US" dirty="0"/>
              <a:t>Follow the Great Commission (Matthew 28:16-20). “ Go ye therefore, and teach all nations, baptizing them in the name of the Father, and of the Son, and of the Holy Ghost:..”</a:t>
            </a:r>
          </a:p>
          <a:p>
            <a:pPr>
              <a:buFont typeface="Wingdings" panose="05000000000000000000" pitchFamily="2" charset="2"/>
              <a:buChar char="v"/>
            </a:pPr>
            <a:r>
              <a:rPr lang="en-US" dirty="0"/>
              <a:t>The world cannot understand spiritual things.</a:t>
            </a:r>
          </a:p>
          <a:p>
            <a:pPr>
              <a:buFont typeface="Wingdings" panose="05000000000000000000" pitchFamily="2" charset="2"/>
              <a:buChar char="v"/>
            </a:pPr>
            <a:r>
              <a:rPr lang="en-US" dirty="0"/>
              <a:t>Pentecostals don’t corner the gospel. It’s open to all people regardless of their background.</a:t>
            </a:r>
          </a:p>
          <a:p>
            <a:pPr>
              <a:buFont typeface="Wingdings" panose="05000000000000000000" pitchFamily="2" charset="2"/>
              <a:buChar char="v"/>
            </a:pPr>
            <a:r>
              <a:rPr lang="en-US" dirty="0"/>
              <a:t>The mission field is anywhere the gospel is preached- at home or aboard!</a:t>
            </a:r>
          </a:p>
        </p:txBody>
      </p:sp>
    </p:spTree>
    <p:extLst>
      <p:ext uri="{BB962C8B-B14F-4D97-AF65-F5344CB8AC3E}">
        <p14:creationId xmlns:p14="http://schemas.microsoft.com/office/powerpoint/2010/main" val="1733753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C26FD4F-EA29-4DCC-9928-57A70737C80C}"/>
              </a:ext>
            </a:extLst>
          </p:cNvPr>
          <p:cNvSpPr>
            <a:spLocks noGrp="1"/>
          </p:cNvSpPr>
          <p:nvPr>
            <p:ph type="title"/>
          </p:nvPr>
        </p:nvSpPr>
        <p:spPr/>
        <p:txBody>
          <a:bodyPr/>
          <a:lstStyle/>
          <a:p>
            <a:pPr algn="ctr"/>
            <a:r>
              <a:rPr lang="en-US" dirty="0"/>
              <a:t>New Beginnings</a:t>
            </a:r>
          </a:p>
        </p:txBody>
      </p:sp>
      <p:sp>
        <p:nvSpPr>
          <p:cNvPr id="5" name="Text Placeholder 4">
            <a:extLst>
              <a:ext uri="{FF2B5EF4-FFF2-40B4-BE49-F238E27FC236}">
                <a16:creationId xmlns:a16="http://schemas.microsoft.com/office/drawing/2014/main" id="{A58CC339-1505-46D1-8E56-086F6A7C52BF}"/>
              </a:ext>
            </a:extLst>
          </p:cNvPr>
          <p:cNvSpPr>
            <a:spLocks noGrp="1"/>
          </p:cNvSpPr>
          <p:nvPr>
            <p:ph type="body" idx="1"/>
          </p:nvPr>
        </p:nvSpPr>
        <p:spPr/>
        <p:txBody>
          <a:bodyPr/>
          <a:lstStyle/>
          <a:p>
            <a:r>
              <a:rPr lang="en-US" dirty="0"/>
              <a:t>Bishop G. T. Haywood</a:t>
            </a:r>
          </a:p>
        </p:txBody>
      </p:sp>
      <p:pic>
        <p:nvPicPr>
          <p:cNvPr id="10" name="Content Placeholder 9">
            <a:extLst>
              <a:ext uri="{FF2B5EF4-FFF2-40B4-BE49-F238E27FC236}">
                <a16:creationId xmlns:a16="http://schemas.microsoft.com/office/drawing/2014/main" id="{55CB014A-39A9-42CD-A095-B3436AE6B020}"/>
              </a:ext>
            </a:extLst>
          </p:cNvPr>
          <p:cNvPicPr>
            <a:picLocks noGrp="1" noChangeAspect="1"/>
          </p:cNvPicPr>
          <p:nvPr>
            <p:ph sz="half" idx="2"/>
          </p:nvPr>
        </p:nvPicPr>
        <p:blipFill>
          <a:blip r:embed="rId2"/>
          <a:stretch>
            <a:fillRect/>
          </a:stretch>
        </p:blipFill>
        <p:spPr>
          <a:xfrm>
            <a:off x="1526796" y="2774554"/>
            <a:ext cx="3481432" cy="3273908"/>
          </a:xfrm>
        </p:spPr>
      </p:pic>
      <p:sp>
        <p:nvSpPr>
          <p:cNvPr id="7" name="Text Placeholder 6">
            <a:extLst>
              <a:ext uri="{FF2B5EF4-FFF2-40B4-BE49-F238E27FC236}">
                <a16:creationId xmlns:a16="http://schemas.microsoft.com/office/drawing/2014/main" id="{B39B191E-5938-4CF1-90DA-0E590DE949D7}"/>
              </a:ext>
            </a:extLst>
          </p:cNvPr>
          <p:cNvSpPr>
            <a:spLocks noGrp="1"/>
          </p:cNvSpPr>
          <p:nvPr>
            <p:ph type="body" sz="quarter" idx="3"/>
          </p:nvPr>
        </p:nvSpPr>
        <p:spPr/>
        <p:txBody>
          <a:bodyPr/>
          <a:lstStyle/>
          <a:p>
            <a:r>
              <a:rPr lang="en-US" dirty="0"/>
              <a:t>Bishop R. C. Lawson</a:t>
            </a:r>
          </a:p>
        </p:txBody>
      </p:sp>
      <p:pic>
        <p:nvPicPr>
          <p:cNvPr id="12" name="Content Placeholder 11">
            <a:extLst>
              <a:ext uri="{FF2B5EF4-FFF2-40B4-BE49-F238E27FC236}">
                <a16:creationId xmlns:a16="http://schemas.microsoft.com/office/drawing/2014/main" id="{C79FA614-CF2E-424A-B07D-1D140DAAD7D9}"/>
              </a:ext>
            </a:extLst>
          </p:cNvPr>
          <p:cNvPicPr>
            <a:picLocks noGrp="1" noChangeAspect="1"/>
          </p:cNvPicPr>
          <p:nvPr>
            <p:ph sz="quarter" idx="4"/>
          </p:nvPr>
        </p:nvPicPr>
        <p:blipFill>
          <a:blip r:embed="rId3"/>
          <a:stretch>
            <a:fillRect/>
          </a:stretch>
        </p:blipFill>
        <p:spPr>
          <a:xfrm>
            <a:off x="7533314" y="2774555"/>
            <a:ext cx="3070369" cy="3273908"/>
          </a:xfrm>
        </p:spPr>
      </p:pic>
    </p:spTree>
    <p:extLst>
      <p:ext uri="{BB962C8B-B14F-4D97-AF65-F5344CB8AC3E}">
        <p14:creationId xmlns:p14="http://schemas.microsoft.com/office/powerpoint/2010/main" val="2667794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95908-F42C-448F-A2A1-EFBCD1BD94B7}"/>
              </a:ext>
            </a:extLst>
          </p:cNvPr>
          <p:cNvSpPr>
            <a:spLocks noGrp="1"/>
          </p:cNvSpPr>
          <p:nvPr>
            <p:ph type="title"/>
          </p:nvPr>
        </p:nvSpPr>
        <p:spPr/>
        <p:txBody>
          <a:bodyPr/>
          <a:lstStyle/>
          <a:p>
            <a:pPr algn="ctr"/>
            <a:r>
              <a:rPr lang="en-US" dirty="0"/>
              <a:t>Connections</a:t>
            </a:r>
          </a:p>
        </p:txBody>
      </p:sp>
      <p:sp>
        <p:nvSpPr>
          <p:cNvPr id="3" name="Content Placeholder 2">
            <a:extLst>
              <a:ext uri="{FF2B5EF4-FFF2-40B4-BE49-F238E27FC236}">
                <a16:creationId xmlns:a16="http://schemas.microsoft.com/office/drawing/2014/main" id="{E8050197-3B59-4579-AB2B-0BC50F93E02D}"/>
              </a:ext>
            </a:extLst>
          </p:cNvPr>
          <p:cNvSpPr>
            <a:spLocks noGrp="1"/>
          </p:cNvSpPr>
          <p:nvPr>
            <p:ph idx="1"/>
          </p:nvPr>
        </p:nvSpPr>
        <p:spPr/>
        <p:txBody>
          <a:bodyPr/>
          <a:lstStyle/>
          <a:p>
            <a:pPr>
              <a:buFont typeface="Wingdings" panose="05000000000000000000" pitchFamily="2" charset="2"/>
              <a:buChar char="v"/>
            </a:pPr>
            <a:r>
              <a:rPr lang="en-US" dirty="0"/>
              <a:t> In 1913, Lawson contracted tuberculosis and was told he had only a short time to live. Consequently, he made his way to Apostolic Faith Assembly pastored by Bishop Haywood. Lawson was baptized and filled with the Holy Ghost there. </a:t>
            </a:r>
          </a:p>
          <a:p>
            <a:pPr>
              <a:buFont typeface="Wingdings" panose="05000000000000000000" pitchFamily="2" charset="2"/>
              <a:buChar char="v"/>
            </a:pPr>
            <a:r>
              <a:rPr lang="en-US" dirty="0"/>
              <a:t>Elder Henry Prentice pastored the church where G.T. Haywood was baptized and received the Holy Ghost. Elder  Prentice received the Holy Ghost at the Azusa Street Mission in Los Angeles.</a:t>
            </a:r>
          </a:p>
          <a:p>
            <a:pPr>
              <a:buFont typeface="Wingdings" panose="05000000000000000000" pitchFamily="2" charset="2"/>
              <a:buChar char="v"/>
            </a:pPr>
            <a:r>
              <a:rPr lang="en-US" dirty="0"/>
              <a:t>From 1914-1919 Lawson became an adamant student of the Word. He was called to the ministry. He established many churches. Eventually becoming an General Elder and Overseer in Pentecostal Assemblies of the World (PAW), Inc.</a:t>
            </a:r>
          </a:p>
          <a:p>
            <a:pPr>
              <a:buFont typeface="Wingdings" panose="05000000000000000000" pitchFamily="2" charset="2"/>
              <a:buChar char="v"/>
            </a:pPr>
            <a:r>
              <a:rPr lang="en-US" dirty="0"/>
              <a:t>In 1919 he resigned from PAW over two issues-women preachers and marriage and divorce</a:t>
            </a:r>
          </a:p>
          <a:p>
            <a:pPr>
              <a:buFont typeface="Wingdings" panose="05000000000000000000" pitchFamily="2" charset="2"/>
              <a:buChar char="v"/>
            </a:pPr>
            <a:r>
              <a:rPr lang="en-US" dirty="0"/>
              <a:t>July 1919 Lawson organized what is known as Greater Refuge Temple, NY today.</a:t>
            </a:r>
          </a:p>
        </p:txBody>
      </p:sp>
    </p:spTree>
    <p:extLst>
      <p:ext uri="{BB962C8B-B14F-4D97-AF65-F5344CB8AC3E}">
        <p14:creationId xmlns:p14="http://schemas.microsoft.com/office/powerpoint/2010/main" val="31277166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TM03457510[[fn=Savon]]</Template>
  <TotalTime>242</TotalTime>
  <Words>809</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vt:lpstr>
      <vt:lpstr>Savon</vt:lpstr>
      <vt:lpstr>Pentecost</vt:lpstr>
      <vt:lpstr>Pentecost</vt:lpstr>
      <vt:lpstr>Who was there?</vt:lpstr>
      <vt:lpstr>Charles F. Parham (1873-1929)</vt:lpstr>
      <vt:lpstr>Azusa Street Revival April 9,1906-1915</vt:lpstr>
      <vt:lpstr>Women and Men who did the work!</vt:lpstr>
      <vt:lpstr>Lessons from Azusa Street Mission</vt:lpstr>
      <vt:lpstr>New Beginnings</vt:lpstr>
      <vt:lpstr>Connections</vt:lpstr>
      <vt:lpstr>Connections</vt:lpstr>
      <vt:lpstr>From the Upper Room to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Pentecost</dc:title>
  <dc:creator>Shirley Stewart</dc:creator>
  <cp:lastModifiedBy>Shirley Stewart</cp:lastModifiedBy>
  <cp:revision>20</cp:revision>
  <dcterms:created xsi:type="dcterms:W3CDTF">2021-05-18T21:41:10Z</dcterms:created>
  <dcterms:modified xsi:type="dcterms:W3CDTF">2021-05-21T19:37:34Z</dcterms:modified>
</cp:coreProperties>
</file>